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Tahoma" panose="020B0604030504040204" pitchFamily="34" charset="0"/>
      <p:regular r:id="rId12"/>
      <p:bold r:id="rId1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3E9313-BEB1-4575-BE2F-CF255E851251}">
  <a:tblStyle styleId="{983E9313-BEB1-4575-BE2F-CF255E851251}"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985638DF-F30A-4116-B7C1-60F3EF80E058}"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7" d="100"/>
          <a:sy n="117"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571059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2409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093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3871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73178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7289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99299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05043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63640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5889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8"/>
        <p:cNvGrpSpPr/>
        <p:nvPr/>
      </p:nvGrpSpPr>
      <p:grpSpPr>
        <a:xfrm>
          <a:off x="0" y="0"/>
          <a:ext cx="0" cy="0"/>
          <a:chOff x="0" y="0"/>
          <a:chExt cx="0" cy="0"/>
        </a:xfrm>
      </p:grpSpPr>
      <p:sp>
        <p:nvSpPr>
          <p:cNvPr id="49" name="Shape 49"/>
          <p:cNvSpPr/>
          <p:nvPr/>
        </p:nvSpPr>
        <p:spPr>
          <a:xfrm>
            <a:off x="0" y="0"/>
            <a:ext cx="9144000" cy="37232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50" name="Shape 50"/>
          <p:cNvSpPr txBox="1">
            <a:spLocks noGrp="1"/>
          </p:cNvSpPr>
          <p:nvPr>
            <p:ph type="ctrTitle"/>
          </p:nvPr>
        </p:nvSpPr>
        <p:spPr>
          <a:xfrm>
            <a:off x="391160" y="1433988"/>
            <a:ext cx="8351399" cy="421499"/>
          </a:xfrm>
          <a:prstGeom prst="rect">
            <a:avLst/>
          </a:prstGeom>
        </p:spPr>
        <p:txBody>
          <a:bodyPr lIns="91425" tIns="91425" rIns="91425" b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a:endParaRPr/>
          </a:p>
        </p:txBody>
      </p:sp>
      <p:sp>
        <p:nvSpPr>
          <p:cNvPr id="51" name="Shape 51"/>
          <p:cNvSpPr txBox="1">
            <a:spLocks noGrp="1"/>
          </p:cNvSpPr>
          <p:nvPr>
            <p:ph type="subTitle" idx="1"/>
          </p:nvPr>
        </p:nvSpPr>
        <p:spPr>
          <a:xfrm>
            <a:off x="403761" y="1982435"/>
            <a:ext cx="8342400" cy="342300"/>
          </a:xfrm>
          <a:prstGeom prst="rect">
            <a:avLst/>
          </a:prstGeom>
        </p:spPr>
        <p:txBody>
          <a:bodyPr lIns="91425" tIns="91425" rIns="91425" b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a:endParaRPr/>
          </a:p>
        </p:txBody>
      </p:sp>
      <p:cxnSp>
        <p:nvCxnSpPr>
          <p:cNvPr id="52" name="Shape 52"/>
          <p:cNvCxnSpPr/>
          <p:nvPr/>
        </p:nvCxnSpPr>
        <p:spPr>
          <a:xfrm>
            <a:off x="2258800" y="1912668"/>
            <a:ext cx="4621799" cy="10799"/>
          </a:xfrm>
          <a:prstGeom prst="straightConnector1">
            <a:avLst/>
          </a:prstGeom>
          <a:noFill/>
          <a:ln w="25400" cap="rnd" cmpd="sng">
            <a:solidFill>
              <a:schemeClr val="accent2"/>
            </a:solidFill>
            <a:prstDash val="dot"/>
            <a:round/>
            <a:headEnd type="none" w="med" len="med"/>
            <a:tailEnd type="none" w="med" len="med"/>
          </a:ln>
        </p:spPr>
      </p:cxnSp>
      <p:sp>
        <p:nvSpPr>
          <p:cNvPr id="53" name="Shape 53"/>
          <p:cNvSpPr/>
          <p:nvPr/>
        </p:nvSpPr>
        <p:spPr>
          <a:xfrm>
            <a:off x="0" y="3030297"/>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4" name="Shape 5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5"/>
        <p:cNvGrpSpPr/>
        <p:nvPr/>
      </p:nvGrpSpPr>
      <p:grpSpPr>
        <a:xfrm>
          <a:off x="0" y="0"/>
          <a:ext cx="0" cy="0"/>
          <a:chOff x="0" y="0"/>
          <a:chExt cx="0" cy="0"/>
        </a:xfrm>
      </p:grpSpPr>
      <p:sp>
        <p:nvSpPr>
          <p:cNvPr id="56" name="Shape 56"/>
          <p:cNvSpPr/>
          <p:nvPr/>
        </p:nvSpPr>
        <p:spPr>
          <a:xfrm>
            <a:off x="0" y="0"/>
            <a:ext cx="9144000" cy="937200"/>
          </a:xfrm>
          <a:prstGeom prst="rect">
            <a:avLst/>
          </a:prstGeom>
          <a:solidFill>
            <a:srgbClr val="0C0C0C"/>
          </a:solidFill>
          <a:ln>
            <a:noFill/>
          </a:ln>
        </p:spPr>
        <p:txBody>
          <a:bodyPr lIns="91425" tIns="45700" rIns="91425" bIns="45700" anchor="ctr" anchorCtr="0">
            <a:noAutofit/>
          </a:bodyPr>
          <a:lstStyle/>
          <a:p>
            <a:pPr>
              <a:spcBef>
                <a:spcPts val="0"/>
              </a:spcBef>
              <a:buNone/>
            </a:pPr>
            <a:endParaRPr/>
          </a:p>
        </p:txBody>
      </p:sp>
      <p:sp>
        <p:nvSpPr>
          <p:cNvPr id="57" name="Shape 57"/>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58" name="Shape 58"/>
          <p:cNvCxnSpPr/>
          <p:nvPr/>
        </p:nvCxnSpPr>
        <p:spPr>
          <a:xfrm rot="10800000" flipH="1">
            <a:off x="2258963" y="783855"/>
            <a:ext cx="4602300" cy="6900"/>
          </a:xfrm>
          <a:prstGeom prst="straightConnector1">
            <a:avLst/>
          </a:prstGeom>
          <a:noFill/>
          <a:ln w="25400" cap="rnd" cmpd="sng">
            <a:solidFill>
              <a:schemeClr val="accent2"/>
            </a:solidFill>
            <a:prstDash val="dot"/>
            <a:round/>
            <a:headEnd type="none" w="med" len="med"/>
            <a:tailEnd type="none" w="med" len="med"/>
          </a:ln>
        </p:spPr>
      </p:cxnSp>
      <p:sp>
        <p:nvSpPr>
          <p:cNvPr id="59" name="Shape 59"/>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0" name="Shape 60"/>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p:nvPr/>
        </p:nvSpPr>
        <p:spPr>
          <a:xfrm>
            <a:off x="0" y="0"/>
            <a:ext cx="4456799" cy="47087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flipH="1">
            <a:off x="3434" y="3759780"/>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5" name="Shape 65"/>
          <p:cNvCxnSpPr/>
          <p:nvPr/>
        </p:nvCxnSpPr>
        <p:spPr>
          <a:xfrm>
            <a:off x="409699" y="744077"/>
            <a:ext cx="3660000" cy="0"/>
          </a:xfrm>
          <a:prstGeom prst="straightConnector1">
            <a:avLst/>
          </a:prstGeom>
          <a:noFill/>
          <a:ln w="25400" cap="rnd" cmpd="sng">
            <a:solidFill>
              <a:schemeClr val="accent2"/>
            </a:solidFill>
            <a:prstDash val="dot"/>
            <a:round/>
            <a:headEnd type="none" w="med" len="med"/>
            <a:tailEnd type="none" w="med" len="med"/>
          </a:ln>
        </p:spPr>
      </p:cxnSp>
      <p:sp>
        <p:nvSpPr>
          <p:cNvPr id="66" name="Shape 66"/>
          <p:cNvSpPr txBox="1">
            <a:spLocks noGrp="1"/>
          </p:cNvSpPr>
          <p:nvPr>
            <p:ph type="body" idx="1"/>
          </p:nvPr>
        </p:nvSpPr>
        <p:spPr>
          <a:xfrm>
            <a:off x="457200" y="1200150"/>
            <a:ext cx="3550799" cy="3630300"/>
          </a:xfrm>
          <a:prstGeom prst="rect">
            <a:avLst/>
          </a:prstGeom>
        </p:spPr>
        <p:txBody>
          <a:bodyPr lIns="91425" tIns="91425" rIns="91425" b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7" name="Shape 67"/>
          <p:cNvSpPr txBox="1">
            <a:spLocks noGrp="1"/>
          </p:cNvSpPr>
          <p:nvPr>
            <p:ph type="title"/>
          </p:nvPr>
        </p:nvSpPr>
        <p:spPr>
          <a:xfrm>
            <a:off x="457200" y="13321"/>
            <a:ext cx="3550799" cy="857400"/>
          </a:xfrm>
          <a:prstGeom prst="rect">
            <a:avLst/>
          </a:prstGeom>
        </p:spPr>
        <p:txBody>
          <a:bodyPr lIns="91425" tIns="91425" rIns="91425" b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a:endParaRPr/>
          </a:p>
        </p:txBody>
      </p:sp>
      <p:sp>
        <p:nvSpPr>
          <p:cNvPr id="68" name="Shape 68"/>
          <p:cNvSpPr txBox="1">
            <a:spLocks noGrp="1"/>
          </p:cNvSpPr>
          <p:nvPr>
            <p:ph type="body" idx="2"/>
          </p:nvPr>
        </p:nvSpPr>
        <p:spPr>
          <a:xfrm>
            <a:off x="5021123" y="1200150"/>
            <a:ext cx="3550799"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9" name="Shape 6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0"/>
        <p:cNvGrpSpPr/>
        <p:nvPr/>
      </p:nvGrpSpPr>
      <p:grpSpPr>
        <a:xfrm>
          <a:off x="0" y="0"/>
          <a:ext cx="0" cy="0"/>
          <a:chOff x="0" y="0"/>
          <a:chExt cx="0" cy="0"/>
        </a:xfrm>
      </p:grpSpPr>
      <p:sp>
        <p:nvSpPr>
          <p:cNvPr id="71" name="Shape 71"/>
          <p:cNvSpPr/>
          <p:nvPr/>
        </p:nvSpPr>
        <p:spPr>
          <a:xfrm>
            <a:off x="0" y="0"/>
            <a:ext cx="9144000" cy="937200"/>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72" name="Shape 72"/>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3" name="Shape 73"/>
          <p:cNvCxnSpPr/>
          <p:nvPr/>
        </p:nvCxnSpPr>
        <p:spPr>
          <a:xfrm rot="10800000" flipH="1">
            <a:off x="2258963" y="783855"/>
            <a:ext cx="4602300" cy="6900"/>
          </a:xfrm>
          <a:prstGeom prst="straightConnector1">
            <a:avLst/>
          </a:prstGeom>
          <a:noFill/>
          <a:ln w="25400" cap="rnd" cmpd="sng">
            <a:solidFill>
              <a:schemeClr val="accent2"/>
            </a:solidFill>
            <a:prstDash val="dot"/>
            <a:round/>
            <a:headEnd type="none" w="med" len="med"/>
            <a:tailEnd type="none" w="med" len="med"/>
          </a:ln>
        </p:spPr>
      </p:cxnSp>
      <p:sp>
        <p:nvSpPr>
          <p:cNvPr id="74" name="Shape 74"/>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5" name="Shape 7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6"/>
        <p:cNvGrpSpPr/>
        <p:nvPr/>
      </p:nvGrpSpPr>
      <p:grpSpPr>
        <a:xfrm>
          <a:off x="0" y="0"/>
          <a:ext cx="0" cy="0"/>
          <a:chOff x="0" y="0"/>
          <a:chExt cx="0" cy="0"/>
        </a:xfrm>
      </p:grpSpPr>
      <p:sp>
        <p:nvSpPr>
          <p:cNvPr id="77" name="Shape 77"/>
          <p:cNvSpPr/>
          <p:nvPr/>
        </p:nvSpPr>
        <p:spPr>
          <a:xfrm rot="10800000">
            <a:off x="-5937" y="4110402"/>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8" name="Shape 78"/>
          <p:cNvCxnSpPr/>
          <p:nvPr/>
        </p:nvCxnSpPr>
        <p:spPr>
          <a:xfrm>
            <a:off x="388492" y="4409677"/>
            <a:ext cx="3708599" cy="3600"/>
          </a:xfrm>
          <a:prstGeom prst="straightConnector1">
            <a:avLst/>
          </a:prstGeom>
          <a:noFill/>
          <a:ln w="25400" cap="rnd" cmpd="sng">
            <a:solidFill>
              <a:schemeClr val="accent2"/>
            </a:solidFill>
            <a:prstDash val="dot"/>
            <a:round/>
            <a:headEnd type="none" w="med" len="med"/>
            <a:tailEnd type="none" w="med" len="med"/>
          </a:ln>
        </p:spPr>
      </p:cxnSp>
      <p:sp>
        <p:nvSpPr>
          <p:cNvPr id="79" name="Shape 79"/>
          <p:cNvSpPr txBox="1">
            <a:spLocks noGrp="1"/>
          </p:cNvSpPr>
          <p:nvPr>
            <p:ph type="body" idx="1"/>
          </p:nvPr>
        </p:nvSpPr>
        <p:spPr>
          <a:xfrm>
            <a:off x="388492" y="4493760"/>
            <a:ext cx="3644400" cy="387599"/>
          </a:xfrm>
          <a:prstGeom prst="rect">
            <a:avLst/>
          </a:prstGeom>
        </p:spPr>
        <p:txBody>
          <a:bodyPr lIns="91425" tIns="91425" rIns="91425" b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a:endParaRPr/>
          </a:p>
        </p:txBody>
      </p:sp>
      <p:sp>
        <p:nvSpPr>
          <p:cNvPr id="80" name="Shape 8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1"/>
        <p:cNvGrpSpPr/>
        <p:nvPr/>
      </p:nvGrpSpPr>
      <p:grpSpPr>
        <a:xfrm>
          <a:off x="0" y="0"/>
          <a:ext cx="0" cy="0"/>
          <a:chOff x="0" y="0"/>
          <a:chExt cx="0" cy="0"/>
        </a:xfrm>
      </p:grpSpPr>
      <p:sp>
        <p:nvSpPr>
          <p:cNvPr id="82" name="Shape 8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grpSp>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a:endParaRPr/>
          </a:p>
        </p:txBody>
      </p:sp>
      <p:sp>
        <p:nvSpPr>
          <p:cNvPr id="46" name="Shape 4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a:endParaRPr/>
          </a:p>
        </p:txBody>
      </p:sp>
      <p:sp>
        <p:nvSpPr>
          <p:cNvPr id="47" name="Shape 4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1"/>
                </a:solidFill>
                <a:latin typeface="Times New Roman"/>
                <a:ea typeface="Times New Roman"/>
                <a:cs typeface="Times New Roman"/>
                <a:sym typeface="Times New Roman"/>
              </a:rPr>
              <a:t>‹#›</a:t>
            </a:fld>
            <a:endParaRPr lang="en" sz="13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eansimulations.org/" TargetMode="External"/><Relationship Id="rId7" Type="http://schemas.openxmlformats.org/officeDocument/2006/relationships/hyperlink" Target="www.tinkercad.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eansimulations.org/2012/09/more-lean-paper-airplanes-another-lean.html" TargetMode="External"/><Relationship Id="rId5" Type="http://schemas.openxmlformats.org/officeDocument/2006/relationships/hyperlink" Target="http://www.agile42.com/en/training/kanban-pizza-game/" TargetMode="External"/><Relationship Id="rId4" Type="http://schemas.openxmlformats.org/officeDocument/2006/relationships/hyperlink" Target="http://superteams.com/files/SuperTeams5SGameHandout.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391160" y="1433988"/>
            <a:ext cx="8351399" cy="421499"/>
          </a:xfrm>
          <a:prstGeom prst="rect">
            <a:avLst/>
          </a:prstGeom>
        </p:spPr>
        <p:txBody>
          <a:bodyPr lIns="91425" tIns="91425" rIns="91425" bIns="91425" anchor="ctr" anchorCtr="0">
            <a:noAutofit/>
          </a:bodyPr>
          <a:lstStyle/>
          <a:p>
            <a:pPr>
              <a:spcBef>
                <a:spcPts val="0"/>
              </a:spcBef>
              <a:buNone/>
            </a:pPr>
            <a:r>
              <a:rPr lang="en"/>
              <a:t>NSBE an Engineer</a:t>
            </a:r>
          </a:p>
        </p:txBody>
      </p:sp>
      <p:sp>
        <p:nvSpPr>
          <p:cNvPr id="85" name="Shape 85"/>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spcBef>
                <a:spcPts val="0"/>
              </a:spcBef>
              <a:buNone/>
            </a:pPr>
            <a:r>
              <a:rPr lang="en"/>
              <a:t>Industrial Engineering Edition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What’s an Industrial Engineer?</a:t>
            </a:r>
          </a:p>
        </p:txBody>
      </p:sp>
      <p:sp>
        <p:nvSpPr>
          <p:cNvPr id="91" name="Shape 9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228600" rtl="0">
              <a:spcBef>
                <a:spcPts val="0"/>
              </a:spcBef>
            </a:pPr>
            <a:r>
              <a:rPr lang="en"/>
              <a:t>The ‘that was easy’ button </a:t>
            </a:r>
          </a:p>
          <a:p>
            <a:pPr marL="914400" lvl="1" indent="-228600" rtl="0">
              <a:spcBef>
                <a:spcPts val="0"/>
              </a:spcBef>
            </a:pPr>
            <a:r>
              <a:rPr lang="en"/>
              <a:t>Industrial Engineers get called on to come in and make a process easier and more efficient for either a workforce, consumers, or a product</a:t>
            </a:r>
          </a:p>
          <a:p>
            <a:pPr marL="457200" lvl="0" indent="-228600" rtl="0">
              <a:spcBef>
                <a:spcPts val="0"/>
              </a:spcBef>
            </a:pPr>
            <a:r>
              <a:rPr lang="en"/>
              <a:t>An Industrial Engineer understands the financial, technical, and social interactions that go into making a decision. </a:t>
            </a:r>
          </a:p>
        </p:txBody>
      </p:sp>
      <p:pic>
        <p:nvPicPr>
          <p:cNvPr id="92" name="Shape 92"/>
          <p:cNvPicPr preferRelativeResize="0"/>
          <p:nvPr/>
        </p:nvPicPr>
        <p:blipFill>
          <a:blip r:embed="rId3">
            <a:alphaModFix/>
          </a:blip>
          <a:stretch>
            <a:fillRect/>
          </a:stretch>
        </p:blipFill>
        <p:spPr>
          <a:xfrm>
            <a:off x="6744275" y="3053275"/>
            <a:ext cx="1942525" cy="177717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6"/>
            <a:ext cx="8229600" cy="578700"/>
          </a:xfrm>
          <a:prstGeom prst="rect">
            <a:avLst/>
          </a:prstGeom>
        </p:spPr>
        <p:txBody>
          <a:bodyPr lIns="91425" tIns="91425" rIns="91425" bIns="91425" anchor="ctr" anchorCtr="0">
            <a:noAutofit/>
          </a:bodyPr>
          <a:lstStyle/>
          <a:p>
            <a:pPr>
              <a:spcBef>
                <a:spcPts val="0"/>
              </a:spcBef>
              <a:buNone/>
            </a:pPr>
            <a:r>
              <a:rPr lang="en"/>
              <a:t>Who hires IE’s?</a:t>
            </a:r>
          </a:p>
        </p:txBody>
      </p:sp>
      <p:sp>
        <p:nvSpPr>
          <p:cNvPr id="98" name="Shape 98"/>
          <p:cNvSpPr txBox="1">
            <a:spLocks noGrp="1"/>
          </p:cNvSpPr>
          <p:nvPr>
            <p:ph type="body" idx="1"/>
          </p:nvPr>
        </p:nvSpPr>
        <p:spPr>
          <a:xfrm>
            <a:off x="457200" y="1028800"/>
            <a:ext cx="8229600" cy="3725699"/>
          </a:xfrm>
          <a:prstGeom prst="rect">
            <a:avLst/>
          </a:prstGeom>
        </p:spPr>
        <p:txBody>
          <a:bodyPr lIns="91425" tIns="91425" rIns="91425" bIns="91425" anchor="t" anchorCtr="0">
            <a:noAutofit/>
          </a:bodyPr>
          <a:lstStyle/>
          <a:p>
            <a:pPr marL="457200" lvl="0" indent="-317500" rtl="0">
              <a:lnSpc>
                <a:spcPct val="146250"/>
              </a:lnSpc>
              <a:spcBef>
                <a:spcPts val="0"/>
              </a:spcBef>
              <a:spcAft>
                <a:spcPts val="400"/>
              </a:spcAft>
              <a:buSzPct val="100000"/>
              <a:buAutoNum type="arabicPeriod"/>
            </a:pPr>
            <a:r>
              <a:rPr lang="en" sz="1400"/>
              <a:t>Accenture</a:t>
            </a:r>
          </a:p>
          <a:p>
            <a:pPr marL="457200" lvl="0" indent="-317500" rtl="0">
              <a:lnSpc>
                <a:spcPct val="146250"/>
              </a:lnSpc>
              <a:spcBef>
                <a:spcPts val="0"/>
              </a:spcBef>
              <a:spcAft>
                <a:spcPts val="400"/>
              </a:spcAft>
              <a:buSzPct val="100000"/>
              <a:buAutoNum type="arabicPeriod"/>
            </a:pPr>
            <a:r>
              <a:rPr lang="en" sz="1400"/>
              <a:t>Delta Airline</a:t>
            </a:r>
          </a:p>
          <a:p>
            <a:pPr marL="457200" lvl="0" indent="-317500" rtl="0">
              <a:lnSpc>
                <a:spcPct val="146250"/>
              </a:lnSpc>
              <a:spcBef>
                <a:spcPts val="0"/>
              </a:spcBef>
              <a:spcAft>
                <a:spcPts val="400"/>
              </a:spcAft>
              <a:buSzPct val="100000"/>
              <a:buAutoNum type="arabicPeriod"/>
            </a:pPr>
            <a:r>
              <a:rPr lang="en" sz="1400"/>
              <a:t>Eaton Corporation</a:t>
            </a:r>
          </a:p>
          <a:p>
            <a:pPr marL="457200" lvl="0" indent="-317500" rtl="0">
              <a:lnSpc>
                <a:spcPct val="146250"/>
              </a:lnSpc>
              <a:spcBef>
                <a:spcPts val="0"/>
              </a:spcBef>
              <a:spcAft>
                <a:spcPts val="400"/>
              </a:spcAft>
              <a:buSzPct val="100000"/>
              <a:buAutoNum type="arabicPeriod"/>
            </a:pPr>
            <a:r>
              <a:rPr lang="en" sz="1400"/>
              <a:t>Johnson and Johnson</a:t>
            </a:r>
          </a:p>
          <a:p>
            <a:pPr marL="457200" lvl="0" indent="-317500" rtl="0">
              <a:lnSpc>
                <a:spcPct val="146250"/>
              </a:lnSpc>
              <a:spcBef>
                <a:spcPts val="0"/>
              </a:spcBef>
              <a:spcAft>
                <a:spcPts val="400"/>
              </a:spcAft>
              <a:buSzPct val="100000"/>
              <a:buAutoNum type="arabicPeriod"/>
            </a:pPr>
            <a:r>
              <a:rPr lang="en" sz="1400"/>
              <a:t>Northrop Grumman</a:t>
            </a:r>
          </a:p>
          <a:p>
            <a:pPr marL="457200" lvl="0" indent="-317500" rtl="0">
              <a:lnSpc>
                <a:spcPct val="146250"/>
              </a:lnSpc>
              <a:spcBef>
                <a:spcPts val="0"/>
              </a:spcBef>
              <a:spcAft>
                <a:spcPts val="400"/>
              </a:spcAft>
              <a:buSzPct val="100000"/>
              <a:buAutoNum type="arabicPeriod"/>
            </a:pPr>
            <a:r>
              <a:rPr lang="en" sz="1400"/>
              <a:t>Raytheon</a:t>
            </a:r>
          </a:p>
          <a:p>
            <a:pPr marL="457200" lvl="0" indent="-317500" rtl="0">
              <a:lnSpc>
                <a:spcPct val="146250"/>
              </a:lnSpc>
              <a:spcBef>
                <a:spcPts val="0"/>
              </a:spcBef>
              <a:spcAft>
                <a:spcPts val="400"/>
              </a:spcAft>
              <a:buSzPct val="100000"/>
              <a:buAutoNum type="arabicPeriod"/>
            </a:pPr>
            <a:r>
              <a:rPr lang="en" sz="1400"/>
              <a:t>Honeywell</a:t>
            </a:r>
          </a:p>
          <a:p>
            <a:pPr marL="457200" lvl="0" indent="-317500" rtl="0">
              <a:lnSpc>
                <a:spcPct val="146250"/>
              </a:lnSpc>
              <a:spcBef>
                <a:spcPts val="0"/>
              </a:spcBef>
              <a:spcAft>
                <a:spcPts val="400"/>
              </a:spcAft>
              <a:buSzPct val="100000"/>
              <a:buAutoNum type="arabicPeriod"/>
            </a:pPr>
            <a:r>
              <a:rPr lang="en" sz="1400"/>
              <a:t>Johnson Controls</a:t>
            </a:r>
          </a:p>
          <a:p>
            <a:pPr marL="457200" lvl="0" indent="-317500" rtl="0">
              <a:lnSpc>
                <a:spcPct val="146250"/>
              </a:lnSpc>
              <a:spcBef>
                <a:spcPts val="0"/>
              </a:spcBef>
              <a:spcAft>
                <a:spcPts val="400"/>
              </a:spcAft>
              <a:buSzPct val="100000"/>
              <a:buAutoNum type="arabicPeriod"/>
            </a:pPr>
            <a:r>
              <a:rPr lang="en" sz="1400"/>
              <a:t>Pepsi</a:t>
            </a:r>
          </a:p>
          <a:p>
            <a:pPr marL="457200" lvl="0" indent="-317500" rtl="0">
              <a:lnSpc>
                <a:spcPct val="146250"/>
              </a:lnSpc>
              <a:spcBef>
                <a:spcPts val="0"/>
              </a:spcBef>
              <a:spcAft>
                <a:spcPts val="400"/>
              </a:spcAft>
              <a:buSzPct val="100000"/>
              <a:buAutoNum type="arabicPeriod"/>
            </a:pPr>
            <a:r>
              <a:rPr lang="en" sz="1400"/>
              <a:t>Disney</a:t>
            </a:r>
          </a:p>
          <a:p>
            <a:pPr lvl="0" rtl="0">
              <a:lnSpc>
                <a:spcPct val="146250"/>
              </a:lnSpc>
              <a:spcBef>
                <a:spcPts val="0"/>
              </a:spcBef>
              <a:spcAft>
                <a:spcPts val="400"/>
              </a:spcAft>
              <a:buNone/>
            </a:pPr>
            <a:r>
              <a:rPr lang="en" sz="1400"/>
              <a:t>Pretty much any company, organization, or corporation who needs to make their processes and products easier, cheaper, or ergonomically (meaning people-friendly) better! So there are tons of opportunities!</a:t>
            </a:r>
          </a:p>
          <a:p>
            <a:pPr marL="457200" lvl="0" indent="0" rtl="0">
              <a:lnSpc>
                <a:spcPct val="146250"/>
              </a:lnSpc>
              <a:spcBef>
                <a:spcPts val="0"/>
              </a:spcBef>
              <a:spcAft>
                <a:spcPts val="400"/>
              </a:spcAft>
              <a:buNone/>
            </a:pPr>
            <a:endParaRPr/>
          </a:p>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Elimination of ‘waste’</a:t>
            </a:r>
          </a:p>
        </p:txBody>
      </p:sp>
      <p:sp>
        <p:nvSpPr>
          <p:cNvPr id="104" name="Shape 104"/>
          <p:cNvSpPr txBox="1">
            <a:spLocks noGrp="1"/>
          </p:cNvSpPr>
          <p:nvPr>
            <p:ph type="body" idx="1"/>
          </p:nvPr>
        </p:nvSpPr>
        <p:spPr>
          <a:xfrm>
            <a:off x="457200" y="979325"/>
            <a:ext cx="8229600" cy="3946500"/>
          </a:xfrm>
          <a:prstGeom prst="rect">
            <a:avLst/>
          </a:prstGeom>
        </p:spPr>
        <p:txBody>
          <a:bodyPr lIns="91425" tIns="91425" rIns="91425" bIns="91425" anchor="t" anchorCtr="0">
            <a:noAutofit/>
          </a:bodyPr>
          <a:lstStyle/>
          <a:p>
            <a:pPr rtl="0">
              <a:spcBef>
                <a:spcPts val="0"/>
              </a:spcBef>
              <a:buNone/>
            </a:pPr>
            <a:r>
              <a:rPr lang="en" sz="1800"/>
              <a:t>Industrial Engineers like to eliminate waste. There are 8 types of waste and you can easily remember them by remembering the acronym DOWNTIME</a:t>
            </a:r>
          </a:p>
          <a:p>
            <a:pPr rtl="0">
              <a:spcBef>
                <a:spcPts val="0"/>
              </a:spcBef>
              <a:buNone/>
            </a:pPr>
            <a:endParaRPr sz="1800"/>
          </a:p>
          <a:p>
            <a:pPr rtl="0">
              <a:spcBef>
                <a:spcPts val="0"/>
              </a:spcBef>
              <a:buNone/>
            </a:pPr>
            <a:endParaRPr sz="1800"/>
          </a:p>
          <a:p>
            <a:pPr>
              <a:spcBef>
                <a:spcPts val="0"/>
              </a:spcBef>
              <a:buNone/>
            </a:pPr>
            <a:endParaRPr sz="1100"/>
          </a:p>
        </p:txBody>
      </p:sp>
      <p:pic>
        <p:nvPicPr>
          <p:cNvPr id="105" name="Shape 105"/>
          <p:cNvPicPr preferRelativeResize="0"/>
          <p:nvPr/>
        </p:nvPicPr>
        <p:blipFill>
          <a:blip r:embed="rId3">
            <a:alphaModFix/>
          </a:blip>
          <a:stretch>
            <a:fillRect/>
          </a:stretch>
        </p:blipFill>
        <p:spPr>
          <a:xfrm>
            <a:off x="1201000" y="1711700"/>
            <a:ext cx="6338874" cy="33616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409675" y="1040225"/>
            <a:ext cx="8454000" cy="3752700"/>
          </a:xfrm>
          <a:prstGeom prst="rect">
            <a:avLst/>
          </a:prstGeom>
        </p:spPr>
        <p:txBody>
          <a:bodyPr lIns="91425" tIns="91425" rIns="91425" bIns="91425" anchor="t" anchorCtr="0">
            <a:noAutofit/>
          </a:bodyPr>
          <a:lstStyle/>
          <a:p>
            <a:pPr rtl="0">
              <a:spcBef>
                <a:spcPts val="0"/>
              </a:spcBef>
              <a:buNone/>
            </a:pPr>
            <a:r>
              <a:rPr lang="en"/>
              <a:t>5S is a methodology that Industrial Engineers like to use in order to make the workplace safe and more efficient. Try keeping 5S in mind the next time you clean your room!</a:t>
            </a:r>
          </a:p>
          <a:p>
            <a:pPr rtl="0">
              <a:spcBef>
                <a:spcPts val="0"/>
              </a:spcBef>
              <a:buNone/>
            </a:pPr>
            <a:endParaRPr/>
          </a:p>
          <a:p>
            <a:pPr>
              <a:spcBef>
                <a:spcPts val="0"/>
              </a:spcBef>
              <a:buNone/>
            </a:pPr>
            <a:endParaRPr/>
          </a:p>
        </p:txBody>
      </p:sp>
      <p:sp>
        <p:nvSpPr>
          <p:cNvPr id="111" name="Shape 11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5S</a:t>
            </a:r>
          </a:p>
        </p:txBody>
      </p:sp>
      <p:pic>
        <p:nvPicPr>
          <p:cNvPr id="112" name="Shape 112"/>
          <p:cNvPicPr preferRelativeResize="0"/>
          <p:nvPr/>
        </p:nvPicPr>
        <p:blipFill>
          <a:blip r:embed="rId3">
            <a:alphaModFix/>
          </a:blip>
          <a:stretch>
            <a:fillRect/>
          </a:stretch>
        </p:blipFill>
        <p:spPr>
          <a:xfrm>
            <a:off x="1627175" y="2090500"/>
            <a:ext cx="6018999" cy="28593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sz="3600"/>
              <a:t>Ergonomics and Safety Engineering</a:t>
            </a:r>
          </a:p>
        </p:txBody>
      </p:sp>
      <p:sp>
        <p:nvSpPr>
          <p:cNvPr id="118" name="Shape 118"/>
          <p:cNvSpPr txBox="1">
            <a:spLocks noGrp="1"/>
          </p:cNvSpPr>
          <p:nvPr>
            <p:ph type="body" idx="1"/>
          </p:nvPr>
        </p:nvSpPr>
        <p:spPr>
          <a:xfrm>
            <a:off x="423525" y="1258737"/>
            <a:ext cx="4136400" cy="3630300"/>
          </a:xfrm>
          <a:prstGeom prst="rect">
            <a:avLst/>
          </a:prstGeom>
        </p:spPr>
        <p:txBody>
          <a:bodyPr lIns="91425" tIns="91425" rIns="91425" bIns="91425" anchor="t" anchorCtr="0">
            <a:noAutofit/>
          </a:bodyPr>
          <a:lstStyle/>
          <a:p>
            <a:pPr>
              <a:spcBef>
                <a:spcPts val="0"/>
              </a:spcBef>
              <a:buNone/>
            </a:pPr>
            <a:r>
              <a:rPr lang="en"/>
              <a:t>Ergonomics is just a big word for things that make things easier and safer for a person. Industrial Engineers are often called on to make things in the work environment more friendly for the workers. Industrial Engineers also work to make a work environment safer and reduce work-related injuries by designing or implementing strategies or tools for the workers</a:t>
            </a:r>
          </a:p>
        </p:txBody>
      </p:sp>
      <p:pic>
        <p:nvPicPr>
          <p:cNvPr id="119" name="Shape 119"/>
          <p:cNvPicPr preferRelativeResize="0"/>
          <p:nvPr/>
        </p:nvPicPr>
        <p:blipFill>
          <a:blip r:embed="rId3">
            <a:alphaModFix/>
          </a:blip>
          <a:stretch>
            <a:fillRect/>
          </a:stretch>
        </p:blipFill>
        <p:spPr>
          <a:xfrm>
            <a:off x="5266950" y="1207875"/>
            <a:ext cx="3204474" cy="37320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Case Study </a:t>
            </a:r>
          </a:p>
        </p:txBody>
      </p:sp>
      <p:sp>
        <p:nvSpPr>
          <p:cNvPr id="125" name="Shape 12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endParaRPr/>
          </a:p>
          <a:p>
            <a:pPr>
              <a:spcBef>
                <a:spcPts val="0"/>
              </a:spcBef>
              <a:buNone/>
            </a:pPr>
            <a:endParaRPr/>
          </a:p>
        </p:txBody>
      </p:sp>
      <p:sp>
        <p:nvSpPr>
          <p:cNvPr id="126" name="Shape 126"/>
          <p:cNvSpPr txBox="1">
            <a:spLocks noGrp="1"/>
          </p:cNvSpPr>
          <p:nvPr>
            <p:ph type="body" idx="2"/>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1800"/>
              <a:t>You work for a company that makes classroom furniture. The biggest complaint you receive from schools is that the desks and chairs that students use are uncomfortable and makes it harder for the students to learn. It’s your job to solve this problem</a:t>
            </a:r>
          </a:p>
          <a:p>
            <a:pPr rtl="0">
              <a:spcBef>
                <a:spcPts val="0"/>
              </a:spcBef>
              <a:buNone/>
            </a:pPr>
            <a:endParaRPr sz="1800"/>
          </a:p>
          <a:p>
            <a:pPr rtl="0">
              <a:spcBef>
                <a:spcPts val="0"/>
              </a:spcBef>
              <a:buNone/>
            </a:pPr>
            <a:r>
              <a:rPr lang="en" sz="1800"/>
              <a:t>Deliverables</a:t>
            </a:r>
          </a:p>
          <a:p>
            <a:pPr marL="457200" lvl="0" indent="-342900" rtl="0">
              <a:spcBef>
                <a:spcPts val="0"/>
              </a:spcBef>
              <a:buSzPct val="100000"/>
              <a:buChar char="-"/>
            </a:pPr>
            <a:r>
              <a:rPr lang="en" sz="1800"/>
              <a:t>Drawing of a new desk design (by hand or through software)</a:t>
            </a:r>
          </a:p>
          <a:p>
            <a:pPr marL="457200" lvl="0" indent="-342900" rtl="0">
              <a:spcBef>
                <a:spcPts val="0"/>
              </a:spcBef>
              <a:buSzPct val="100000"/>
              <a:buChar char="-"/>
            </a:pPr>
            <a:r>
              <a:rPr lang="en" sz="1800"/>
              <a:t>Three examples of how your product is safe</a:t>
            </a:r>
          </a:p>
          <a:p>
            <a:pPr marL="457200" lvl="0" indent="-342900" rtl="0">
              <a:spcBef>
                <a:spcPts val="0"/>
              </a:spcBef>
              <a:buSzPct val="100000"/>
              <a:buChar char="-"/>
            </a:pPr>
            <a:r>
              <a:rPr lang="en" sz="1800"/>
              <a:t>Three examples of how your product is user-friendly</a:t>
            </a:r>
          </a:p>
          <a:p>
            <a:pPr marL="457200" lvl="0" indent="-342900" rtl="0">
              <a:spcBef>
                <a:spcPts val="0"/>
              </a:spcBef>
              <a:buSzPct val="100000"/>
              <a:buChar char="-"/>
            </a:pPr>
            <a:r>
              <a:rPr lang="en" sz="1800"/>
              <a:t>Cost analysis of the product</a:t>
            </a:r>
          </a:p>
          <a:p>
            <a:pPr lvl="0" rtl="0">
              <a:spcBef>
                <a:spcPts val="0"/>
              </a:spcBef>
              <a:buNone/>
            </a:pPr>
            <a:endParaRPr sz="1800"/>
          </a:p>
          <a:p>
            <a:pPr lvl="0" rtl="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457200" y="1031775"/>
            <a:ext cx="8229600" cy="3926399"/>
          </a:xfrm>
          <a:prstGeom prst="rect">
            <a:avLst/>
          </a:prstGeom>
        </p:spPr>
        <p:txBody>
          <a:bodyPr lIns="91425" tIns="91425" rIns="91425" bIns="91425" anchor="t" anchorCtr="0">
            <a:noAutofit/>
          </a:bodyPr>
          <a:lstStyle/>
          <a:p>
            <a:pPr rtl="0">
              <a:spcBef>
                <a:spcPts val="0"/>
              </a:spcBef>
              <a:buNone/>
            </a:pPr>
            <a:r>
              <a:rPr lang="en" sz="1200"/>
              <a:t>Industrial Engineering Overview</a:t>
            </a:r>
          </a:p>
          <a:p>
            <a:pPr rtl="0">
              <a:spcBef>
                <a:spcPts val="0"/>
              </a:spcBef>
              <a:buNone/>
            </a:pPr>
            <a:r>
              <a:rPr lang="en" sz="1200"/>
              <a:t>http://www.livescience.com/48250-industrial-engineering.html</a:t>
            </a:r>
          </a:p>
          <a:p>
            <a:pPr rtl="0">
              <a:spcBef>
                <a:spcPts val="0"/>
              </a:spcBef>
              <a:buNone/>
            </a:pPr>
            <a:endParaRPr sz="1200"/>
          </a:p>
          <a:p>
            <a:pPr rtl="0">
              <a:spcBef>
                <a:spcPts val="0"/>
              </a:spcBef>
              <a:buNone/>
            </a:pPr>
            <a:r>
              <a:rPr lang="en" sz="1200"/>
              <a:t>Industrial Engineering Overview with activities</a:t>
            </a:r>
          </a:p>
          <a:p>
            <a:pPr rtl="0">
              <a:spcBef>
                <a:spcPts val="0"/>
              </a:spcBef>
              <a:buNone/>
            </a:pPr>
            <a:r>
              <a:rPr lang="en" sz="1200"/>
              <a:t>http://www.sciencebuddies.org/science-engineering-careers/engineering/industrial-engineer#whatdotheydo</a:t>
            </a:r>
          </a:p>
          <a:p>
            <a:pPr rtl="0">
              <a:spcBef>
                <a:spcPts val="0"/>
              </a:spcBef>
              <a:buNone/>
            </a:pPr>
            <a:endParaRPr sz="1200"/>
          </a:p>
          <a:p>
            <a:pPr rtl="0">
              <a:spcBef>
                <a:spcPts val="0"/>
              </a:spcBef>
              <a:buNone/>
            </a:pPr>
            <a:r>
              <a:rPr lang="en" sz="1200"/>
              <a:t>Free Resources for Lean Activities  </a:t>
            </a:r>
          </a:p>
          <a:p>
            <a:pPr rtl="0">
              <a:spcBef>
                <a:spcPts val="0"/>
              </a:spcBef>
              <a:buNone/>
            </a:pPr>
            <a:r>
              <a:rPr lang="en" sz="1200" u="sng">
                <a:solidFill>
                  <a:schemeClr val="hlink"/>
                </a:solidFill>
                <a:hlinkClick r:id="rId3"/>
              </a:rPr>
              <a:t>http://www.leansimulations.org/</a:t>
            </a:r>
          </a:p>
          <a:p>
            <a:pPr rtl="0">
              <a:spcBef>
                <a:spcPts val="0"/>
              </a:spcBef>
              <a:buNone/>
            </a:pPr>
            <a:endParaRPr sz="1200"/>
          </a:p>
          <a:p>
            <a:pPr lvl="0" rtl="0">
              <a:spcBef>
                <a:spcPts val="0"/>
              </a:spcBef>
              <a:buNone/>
            </a:pPr>
            <a:r>
              <a:rPr lang="en" sz="1200"/>
              <a:t>Complete 5S activity guide </a:t>
            </a:r>
          </a:p>
          <a:p>
            <a:pPr lvl="0" rtl="0">
              <a:spcBef>
                <a:spcPts val="0"/>
              </a:spcBef>
              <a:buClr>
                <a:schemeClr val="dk1"/>
              </a:buClr>
              <a:buSzPct val="91666"/>
              <a:buFont typeface="Arial"/>
              <a:buNone/>
            </a:pPr>
            <a:r>
              <a:rPr lang="en" sz="1200" u="sng">
                <a:solidFill>
                  <a:schemeClr val="hlink"/>
                </a:solidFill>
                <a:hlinkClick r:id="rId4"/>
              </a:rPr>
              <a:t>http://superteams.com/files/SuperTeams5SGameHandout.pdf</a:t>
            </a:r>
          </a:p>
          <a:p>
            <a:pPr rtl="0">
              <a:spcBef>
                <a:spcPts val="0"/>
              </a:spcBef>
              <a:buNone/>
            </a:pPr>
            <a:endParaRPr sz="1200"/>
          </a:p>
          <a:p>
            <a:pPr rtl="0">
              <a:spcBef>
                <a:spcPts val="0"/>
              </a:spcBef>
              <a:buNone/>
            </a:pPr>
            <a:r>
              <a:rPr lang="en" sz="1200"/>
              <a:t>Kanban Pizza activity </a:t>
            </a:r>
          </a:p>
          <a:p>
            <a:pPr rtl="0">
              <a:spcBef>
                <a:spcPts val="0"/>
              </a:spcBef>
              <a:buNone/>
            </a:pPr>
            <a:r>
              <a:rPr lang="en" sz="1200" u="sng">
                <a:solidFill>
                  <a:schemeClr val="hlink"/>
                </a:solidFill>
                <a:hlinkClick r:id="rId5"/>
              </a:rPr>
              <a:t>http://www.agile42.com/en/training/kanban-pizza-game/</a:t>
            </a:r>
          </a:p>
          <a:p>
            <a:pPr rtl="0">
              <a:spcBef>
                <a:spcPts val="0"/>
              </a:spcBef>
              <a:buNone/>
            </a:pPr>
            <a:endParaRPr sz="1200"/>
          </a:p>
          <a:p>
            <a:pPr rtl="0">
              <a:spcBef>
                <a:spcPts val="0"/>
              </a:spcBef>
              <a:buNone/>
            </a:pPr>
            <a:r>
              <a:rPr lang="en" sz="1200"/>
              <a:t>Paper Airplane Lean activity</a:t>
            </a:r>
          </a:p>
          <a:p>
            <a:pPr rtl="0">
              <a:spcBef>
                <a:spcPts val="0"/>
              </a:spcBef>
              <a:buNone/>
            </a:pPr>
            <a:r>
              <a:rPr lang="en" sz="1200" u="sng">
                <a:solidFill>
                  <a:schemeClr val="hlink"/>
                </a:solidFill>
                <a:hlinkClick r:id="rId6"/>
              </a:rPr>
              <a:t>http://www.leansimulations.org/2012/09/more-lean-paper-airplanes-another-lean.html</a:t>
            </a:r>
          </a:p>
          <a:p>
            <a:pPr rtl="0">
              <a:spcBef>
                <a:spcPts val="0"/>
              </a:spcBef>
              <a:buNone/>
            </a:pPr>
            <a:endParaRPr sz="1200"/>
          </a:p>
          <a:p>
            <a:pPr rtl="0">
              <a:spcBef>
                <a:spcPts val="0"/>
              </a:spcBef>
              <a:buNone/>
            </a:pPr>
            <a:r>
              <a:rPr lang="en" sz="1200"/>
              <a:t>Web-Based 3D CAD software (Free and Kid-Friendly)</a:t>
            </a:r>
          </a:p>
          <a:p>
            <a:pPr rtl="0">
              <a:spcBef>
                <a:spcPts val="0"/>
              </a:spcBef>
              <a:buNone/>
            </a:pPr>
            <a:r>
              <a:rPr lang="en" sz="1200" u="sng">
                <a:solidFill>
                  <a:schemeClr val="hlink"/>
                </a:solidFill>
                <a:hlinkClick r:id="rId7"/>
              </a:rPr>
              <a:t>www.tinkercad.com</a:t>
            </a:r>
          </a:p>
          <a:p>
            <a:pPr rtl="0">
              <a:spcBef>
                <a:spcPts val="0"/>
              </a:spcBef>
              <a:buNone/>
            </a:pPr>
            <a:r>
              <a:rPr lang="en" sz="1000">
                <a:solidFill>
                  <a:srgbClr val="009030"/>
                </a:solidFill>
                <a:highlight>
                  <a:srgbClr val="FFFFFF"/>
                </a:highlight>
                <a:latin typeface="Arial"/>
                <a:ea typeface="Arial"/>
                <a:cs typeface="Arial"/>
                <a:sym typeface="Arial"/>
              </a:rPr>
              <a:t>www.3dtin.com</a:t>
            </a:r>
          </a:p>
          <a:p>
            <a:pPr rtl="0">
              <a:spcBef>
                <a:spcPts val="0"/>
              </a:spcBef>
              <a:buNone/>
            </a:pPr>
            <a:endParaRPr sz="1200"/>
          </a:p>
          <a:p>
            <a:pPr>
              <a:spcBef>
                <a:spcPts val="0"/>
              </a:spcBef>
              <a:buNone/>
            </a:pPr>
            <a:endParaRPr sz="1200"/>
          </a:p>
        </p:txBody>
      </p:sp>
      <p:sp>
        <p:nvSpPr>
          <p:cNvPr id="132" name="Shape 132"/>
          <p:cNvSpPr txBox="1">
            <a:spLocks noGrp="1"/>
          </p:cNvSpPr>
          <p:nvPr>
            <p:ph type="title"/>
          </p:nvPr>
        </p:nvSpPr>
        <p:spPr>
          <a:xfrm>
            <a:off x="64550" y="13325"/>
            <a:ext cx="8940000" cy="857400"/>
          </a:xfrm>
          <a:prstGeom prst="rect">
            <a:avLst/>
          </a:prstGeom>
        </p:spPr>
        <p:txBody>
          <a:bodyPr lIns="91425" tIns="91425" rIns="91425" bIns="91425" anchor="ctr" anchorCtr="0">
            <a:noAutofit/>
          </a:bodyPr>
          <a:lstStyle/>
          <a:p>
            <a:pPr>
              <a:spcBef>
                <a:spcPts val="0"/>
              </a:spcBef>
              <a:buNone/>
            </a:pPr>
            <a:r>
              <a:rPr lang="en" sz="3600"/>
              <a:t>IE Activities and Resources For Advisors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IE Quiz</a:t>
            </a:r>
          </a:p>
        </p:txBody>
      </p:sp>
      <p:sp>
        <p:nvSpPr>
          <p:cNvPr id="138" name="Shape 13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None/>
            </a:pPr>
            <a:r>
              <a:rPr lang="en" sz="950">
                <a:solidFill>
                  <a:srgbClr val="222222"/>
                </a:solidFill>
                <a:highlight>
                  <a:srgbClr val="FFFFFF"/>
                </a:highlight>
              </a:rPr>
              <a:t>1. What are the eight forms of waste? ( word scramble)</a:t>
            </a:r>
          </a:p>
          <a:p>
            <a:pPr lvl="0" rtl="0">
              <a:lnSpc>
                <a:spcPct val="115000"/>
              </a:lnSpc>
              <a:spcBef>
                <a:spcPts val="0"/>
              </a:spcBef>
              <a:buClr>
                <a:schemeClr val="dk1"/>
              </a:buClr>
              <a:buFont typeface="Arial"/>
              <a:buNone/>
            </a:pPr>
            <a:endParaRPr sz="950">
              <a:solidFill>
                <a:srgbClr val="222222"/>
              </a:solidFill>
              <a:highlight>
                <a:srgbClr val="FFFFFF"/>
              </a:highlight>
            </a:endParaRPr>
          </a:p>
          <a:p>
            <a:pPr lvl="0" rtl="0">
              <a:spcBef>
                <a:spcPts val="0"/>
              </a:spcBef>
              <a:buClr>
                <a:schemeClr val="dk1"/>
              </a:buClr>
              <a:buSzPct val="110000"/>
              <a:buFont typeface="Arial"/>
              <a:buNone/>
            </a:pPr>
            <a:r>
              <a:rPr lang="en" sz="950">
                <a:solidFill>
                  <a:srgbClr val="222222"/>
                </a:solidFill>
                <a:highlight>
                  <a:srgbClr val="FFFFFF"/>
                </a:highlight>
              </a:rPr>
              <a:t>2. What classes are useful for IE’s</a:t>
            </a:r>
          </a:p>
          <a:p>
            <a:pPr lvl="0" rtl="0">
              <a:spcBef>
                <a:spcPts val="0"/>
              </a:spcBef>
              <a:buClr>
                <a:schemeClr val="dk1"/>
              </a:buClr>
              <a:buFont typeface="Arial"/>
              <a:buNone/>
            </a:pPr>
            <a:endParaRPr sz="950">
              <a:solidFill>
                <a:srgbClr val="222222"/>
              </a:solidFill>
              <a:highlight>
                <a:srgbClr val="FFFFFF"/>
              </a:highlight>
            </a:endParaRPr>
          </a:p>
          <a:p>
            <a:pPr lvl="0" rtl="0">
              <a:spcBef>
                <a:spcPts val="0"/>
              </a:spcBef>
              <a:buClr>
                <a:schemeClr val="dk1"/>
              </a:buClr>
              <a:buSzPct val="110000"/>
              <a:buFont typeface="Arial"/>
              <a:buNone/>
            </a:pPr>
            <a:r>
              <a:rPr lang="en" sz="950">
                <a:solidFill>
                  <a:srgbClr val="222222"/>
                </a:solidFill>
                <a:highlight>
                  <a:srgbClr val="FFFFFF"/>
                </a:highlight>
              </a:rPr>
              <a:t>3. Fill in the blank: Ergonomics</a:t>
            </a:r>
          </a:p>
          <a:p>
            <a:pPr lvl="0" rtl="0">
              <a:spcBef>
                <a:spcPts val="0"/>
              </a:spcBef>
              <a:buClr>
                <a:schemeClr val="dk1"/>
              </a:buClr>
              <a:buFont typeface="Arial"/>
              <a:buNone/>
            </a:pPr>
            <a:endParaRPr sz="950">
              <a:solidFill>
                <a:srgbClr val="222222"/>
              </a:solidFill>
              <a:highlight>
                <a:srgbClr val="FFFFFF"/>
              </a:highlight>
            </a:endParaRPr>
          </a:p>
          <a:p>
            <a:pPr lvl="0" rtl="0">
              <a:spcBef>
                <a:spcPts val="0"/>
              </a:spcBef>
              <a:buNone/>
            </a:pPr>
            <a:r>
              <a:rPr lang="en" sz="950">
                <a:solidFill>
                  <a:srgbClr val="222222"/>
                </a:solidFill>
                <a:highlight>
                  <a:srgbClr val="FFFFFF"/>
                </a:highlight>
              </a:rPr>
              <a:t>4. Number the 5S in order</a:t>
            </a:r>
          </a:p>
          <a:p>
            <a:pPr lvl="0" rtl="0">
              <a:spcBef>
                <a:spcPts val="0"/>
              </a:spcBef>
              <a:buClr>
                <a:schemeClr val="dk1"/>
              </a:buClr>
              <a:buFont typeface="Arial"/>
              <a:buNone/>
            </a:pPr>
            <a:endParaRPr sz="950">
              <a:solidFill>
                <a:srgbClr val="222222"/>
              </a:solidFill>
              <a:highlight>
                <a:srgbClr val="FFFFFF"/>
              </a:highlight>
            </a:endParaRPr>
          </a:p>
          <a:p>
            <a:pPr lvl="0">
              <a:spcBef>
                <a:spcPts val="0"/>
              </a:spcBef>
              <a:buNone/>
            </a:pPr>
            <a:r>
              <a:rPr lang="en" sz="950">
                <a:solidFill>
                  <a:srgbClr val="222222"/>
                </a:solidFill>
                <a:highlight>
                  <a:srgbClr val="FFFFFF"/>
                </a:highlight>
              </a:rPr>
              <a:t>5. True or false: Disney has an internship for Industrial Engineers</a:t>
            </a:r>
          </a:p>
        </p:txBody>
      </p:sp>
    </p:spTree>
  </p:cSld>
  <p:clrMapOvr>
    <a:masterClrMapping/>
  </p:clrMapOvr>
  <p:transition spd="slow">
    <p:cut/>
  </p:transition>
</p:sld>
</file>

<file path=ppt/theme/theme1.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On-screen Show (16:9)</PresentationFormat>
  <Paragraphs>65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Tahoma</vt:lpstr>
      <vt:lpstr>Arial</vt:lpstr>
      <vt:lpstr>Times New Roman</vt:lpstr>
      <vt:lpstr>inspiration-board</vt:lpstr>
      <vt:lpstr>NSBE an Engineer</vt:lpstr>
      <vt:lpstr>What’s an Industrial Engineer?</vt:lpstr>
      <vt:lpstr>Who hires IE’s?</vt:lpstr>
      <vt:lpstr>Elimination of ‘waste’</vt:lpstr>
      <vt:lpstr>5S</vt:lpstr>
      <vt:lpstr>Ergonomics and Safety Engineering</vt:lpstr>
      <vt:lpstr>Case Study </vt:lpstr>
      <vt:lpstr>IE Activities and Resources For Advisors </vt:lpstr>
      <vt:lpstr>IE 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NSBE an Engineer</dc:title>
  <dc:creator>Shenica Mathieu</dc:creator>
  <cp:lastModifiedBy>Shenica Mathieu (Arabia Mountain High School)</cp:lastModifiedBy>
  <cp:revision>1</cp:revision>
  <dcterms:modified xsi:type="dcterms:W3CDTF">2016-05-19T18:35:19Z</dcterms:modified>
</cp:coreProperties>
</file>